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4.xml" ContentType="application/vnd.openxmlformats-officedocument.presentationml.notesSlide+xml"/>
  <Override PartName="/ppt/tags/tag131.xml" ContentType="application/vnd.openxmlformats-officedocument.presentationml.tags+xml"/>
  <Override PartName="/ppt/notesSlides/notesSlide5.xml" ContentType="application/vnd.openxmlformats-officedocument.presentationml.notesSlide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6"/>
  </p:notesMasterIdLst>
  <p:handoutMasterIdLst>
    <p:handoutMasterId r:id="rId17"/>
  </p:handoutMasterIdLst>
  <p:sldIdLst>
    <p:sldId id="4079" r:id="rId3"/>
    <p:sldId id="4078" r:id="rId4"/>
    <p:sldId id="4105" r:id="rId5"/>
    <p:sldId id="4080" r:id="rId6"/>
    <p:sldId id="4081" r:id="rId7"/>
    <p:sldId id="4098" r:id="rId8"/>
    <p:sldId id="4082" r:id="rId9"/>
    <p:sldId id="4085" r:id="rId10"/>
    <p:sldId id="3965" r:id="rId11"/>
    <p:sldId id="4119" r:id="rId12"/>
    <p:sldId id="4120" r:id="rId13"/>
    <p:sldId id="4099" r:id="rId14"/>
    <p:sldId id="408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1EC"/>
    <a:srgbClr val="F7AF06"/>
    <a:srgbClr val="CDCED0"/>
    <a:srgbClr val="4997FE"/>
    <a:srgbClr val="5774FF"/>
    <a:srgbClr val="F0FFEB"/>
    <a:srgbClr val="EDAD55"/>
    <a:srgbClr val="A77C42"/>
    <a:srgbClr val="CCBC7F"/>
    <a:srgbClr val="FFB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4817-50A1-4FB6-A7C8-F35426714EFC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2850-C505-408A-8957-9B580654B4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公司简介（基于现有公司简介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公司概况页面更新）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明确九音的定位、愿景，列出产业合作伙伴信息</a:t>
            </a:r>
          </a:p>
          <a:p>
            <a:endParaRPr lang="en-US" altLang="zh-CN" dirty="0"/>
          </a:p>
          <a:p>
            <a:r>
              <a:rPr lang="en-US" altLang="zh-CN" dirty="0"/>
              <a:t>2023-2-10</a:t>
            </a:r>
          </a:p>
          <a:p>
            <a:r>
              <a:rPr lang="zh-CN" altLang="en-US" dirty="0"/>
              <a:t>内容更新、北角实验室介绍（背景</a:t>
            </a:r>
            <a:r>
              <a:rPr lang="en-US" altLang="zh-CN" dirty="0"/>
              <a:t>&amp;</a:t>
            </a:r>
            <a:r>
              <a:rPr lang="zh-CN" altLang="en-US" dirty="0"/>
              <a:t>研发设备</a:t>
            </a:r>
            <a:r>
              <a:rPr lang="en-US" altLang="zh-CN" dirty="0"/>
              <a:t>&amp;</a:t>
            </a:r>
            <a:r>
              <a:rPr lang="zh-CN" altLang="en-US" dirty="0"/>
              <a:t>环境）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  <a:t>12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  <a:t>10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charset="0"/>
              </a:rPr>
              <a:t>11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.png"/><Relationship Id="rId5" Type="http://schemas.openxmlformats.org/officeDocument/2006/relationships/tags" Target="../tags/tag39.xml"/><Relationship Id="rId10" Type="http://schemas.openxmlformats.org/officeDocument/2006/relationships/image" Target="../media/image2.png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.png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.png"/><Relationship Id="rId5" Type="http://schemas.openxmlformats.org/officeDocument/2006/relationships/tags" Target="../tags/tag5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.png"/><Relationship Id="rId5" Type="http://schemas.openxmlformats.org/officeDocument/2006/relationships/tags" Target="../tags/tag6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2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.png"/><Relationship Id="rId5" Type="http://schemas.openxmlformats.org/officeDocument/2006/relationships/tags" Target="../tags/tag85.xml"/><Relationship Id="rId10" Type="http://schemas.openxmlformats.org/officeDocument/2006/relationships/image" Target="../media/image2.png"/><Relationship Id="rId4" Type="http://schemas.openxmlformats.org/officeDocument/2006/relationships/tags" Target="../tags/tag8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6299250" y="3595163"/>
            <a:ext cx="4826038" cy="311364"/>
          </a:xfrm>
        </p:spPr>
        <p:txBody>
          <a:bodyPr vert="horz" wrap="square" lIns="0" tIns="0" rIns="0" bIns="0" rtlCol="0" anchor="t" anchorCtr="0">
            <a:normAutofit fontScale="90000"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2" hasCustomPrompt="1"/>
            <p:custDataLst>
              <p:tags r:id="rId3"/>
            </p:custDataLst>
          </p:nvPr>
        </p:nvSpPr>
        <p:spPr>
          <a:xfrm>
            <a:off x="6299250" y="2374058"/>
            <a:ext cx="4826038" cy="110744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811319"/>
            <a:ext cx="2911595" cy="3235350"/>
          </a:xfrm>
          <a:prstGeom prst="rect">
            <a:avLst/>
          </a:prstGeom>
        </p:spPr>
      </p:pic>
      <p:pic>
        <p:nvPicPr>
          <p:cNvPr id="2" name="图片 1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98080" y="1234440"/>
            <a:ext cx="3949909" cy="4389120"/>
          </a:xfrm>
          <a:prstGeom prst="rect">
            <a:avLst/>
          </a:prstGeom>
        </p:spPr>
      </p:pic>
      <p:pic>
        <p:nvPicPr>
          <p:cNvPr id="6" name="图片 5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2023/3/2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9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image" Target="../media/image31.svg"/><Relationship Id="rId3" Type="http://schemas.openxmlformats.org/officeDocument/2006/relationships/tags" Target="../tags/tag93.xml"/><Relationship Id="rId21" Type="http://schemas.openxmlformats.org/officeDocument/2006/relationships/tags" Target="../tags/tag11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image" Target="../media/image30.png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image" Target="../media/image29.pn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image" Target="../media/image35.png"/><Relationship Id="rId3" Type="http://schemas.openxmlformats.org/officeDocument/2006/relationships/tags" Target="../tags/tag114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image" Target="../media/image34.png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slideLayout" Target="../slideLayouts/slideLayout30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image" Target="../media/image33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image" Target="../media/image32.png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1.xml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麦克风阵列技术方案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196469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 95dB,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 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 err="1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IIC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105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九音拥有十余项国内外专利，不断创新，一直领先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aphicFrame>
        <p:nvGraphicFramePr>
          <p:cNvPr id="3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59565" y="1607546"/>
          <a:ext cx="9872869" cy="4609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头戴式音频装置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单振膜双工通话装置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" panose="0000050000000002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单振膜双工通话电路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欧洲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韩国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自动功能切换无线通信装置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单扬声器切换通话电路、扬声器及音频传输设备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实用新型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 panose="02000503000000020004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 panose="0200050300000002000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2853345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58850" y="1743710"/>
            <a:ext cx="9831705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成立于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年，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是一家专注于声学科研和商业化的高新技术企业。公司的愿景是成为音频领域中特色技术解决方案的提供商。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公司提供集成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高性能DSP、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高质量编解码器、高速USB与电源管理单元的系列音频处理器产品，支持客户深度定制开发和算法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九音科技与行业顶尖的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合作伙伴及芯片生产企业合作，打造出世界一流的音频处理器与配套元器件，为客户提供质量可靠、供应稳定与服务专业的声学解决方案。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1227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89979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燕尾形 19"/>
          <p:cNvSpPr/>
          <p:nvPr>
            <p:custDataLst>
              <p:tags r:id="rId2"/>
            </p:custDataLst>
          </p:nvPr>
        </p:nvSpPr>
        <p:spPr>
          <a:xfrm flipH="1">
            <a:off x="977265" y="3325495"/>
            <a:ext cx="4393565" cy="673100"/>
          </a:xfrm>
          <a:prstGeom prst="chevron">
            <a:avLst/>
          </a:prstGeom>
          <a:noFill/>
          <a:ln w="31750" cmpd="sng">
            <a:gradFill>
              <a:gsLst>
                <a:gs pos="90000">
                  <a:srgbClr val="2CF1EC">
                    <a:alpha val="10000"/>
                  </a:srgbClr>
                </a:gs>
                <a:gs pos="88000">
                  <a:srgbClr val="CCE8EA">
                    <a:alpha val="7000"/>
                    <a:lumMod val="95000"/>
                  </a:srgbClr>
                </a:gs>
                <a:gs pos="0">
                  <a:srgbClr val="DDF0F1"/>
                </a:gs>
                <a:gs pos="100000">
                  <a:srgbClr val="BAE0E2"/>
                </a:gs>
              </a:gsLst>
              <a:path path="rect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11" name="燕尾形 10"/>
          <p:cNvSpPr/>
          <p:nvPr>
            <p:custDataLst>
              <p:tags r:id="rId3"/>
            </p:custDataLst>
          </p:nvPr>
        </p:nvSpPr>
        <p:spPr>
          <a:xfrm flipH="1">
            <a:off x="1669415" y="1570990"/>
            <a:ext cx="3612515" cy="674370"/>
          </a:xfrm>
          <a:prstGeom prst="chevron">
            <a:avLst/>
          </a:prstGeom>
          <a:noFill/>
          <a:ln w="28575"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gradFill>
                <a:gsLst>
                  <a:gs pos="44000">
                    <a:srgbClr val="A7CAD8"/>
                  </a:gs>
                  <a:gs pos="0">
                    <a:srgbClr val="C4DCE5"/>
                  </a:gs>
                  <a:gs pos="100000">
                    <a:srgbClr val="89B8CA"/>
                  </a:gs>
                </a:gsLst>
                <a:lin scaled="1"/>
              </a:gradFill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九音麦克风阵列方案优势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" name="燕尾形 6"/>
          <p:cNvSpPr/>
          <p:nvPr>
            <p:custDataLst>
              <p:tags r:id="rId4"/>
            </p:custDataLst>
          </p:nvPr>
        </p:nvSpPr>
        <p:spPr>
          <a:xfrm flipH="1">
            <a:off x="1189990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2CF1EC">
                    <a:alpha val="15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燕尾形 1"/>
          <p:cNvSpPr/>
          <p:nvPr>
            <p:custDataLst>
              <p:tags r:id="rId5"/>
            </p:custDataLst>
          </p:nvPr>
        </p:nvSpPr>
        <p:spPr>
          <a:xfrm>
            <a:off x="65760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F18870">
                    <a:alpha val="20000"/>
                  </a:srgbClr>
                </a:gs>
                <a:gs pos="100000">
                  <a:srgbClr val="F18870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8" name="燕尾形 17"/>
          <p:cNvSpPr/>
          <p:nvPr>
            <p:custDataLst>
              <p:tags r:id="rId6"/>
            </p:custDataLst>
          </p:nvPr>
        </p:nvSpPr>
        <p:spPr>
          <a:xfrm>
            <a:off x="67538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F18870">
                    <a:alpha val="10000"/>
                  </a:srgbClr>
                </a:gs>
                <a:gs pos="100000">
                  <a:srgbClr val="F18870">
                    <a:alpha val="10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燕尾形 3"/>
          <p:cNvSpPr/>
          <p:nvPr>
            <p:custDataLst>
              <p:tags r:id="rId7"/>
            </p:custDataLst>
          </p:nvPr>
        </p:nvSpPr>
        <p:spPr>
          <a:xfrm>
            <a:off x="7015480" y="1570990"/>
            <a:ext cx="3610610" cy="674370"/>
          </a:xfrm>
          <a:prstGeom prst="chevron">
            <a:avLst/>
          </a:prstGeom>
          <a:solidFill>
            <a:schemeClr val="bg1"/>
          </a:solidFill>
          <a:ln w="28575">
            <a:gradFill>
              <a:gsLst>
                <a:gs pos="19000">
                  <a:srgbClr val="FFB9B9"/>
                </a:gs>
                <a:gs pos="64000">
                  <a:srgbClr val="FF8F8E"/>
                </a:gs>
                <a:gs pos="44000">
                  <a:srgbClr val="FE9E9F"/>
                </a:gs>
                <a:gs pos="84000">
                  <a:srgbClr val="FF7373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>
            <a:off x="4693285" y="1913890"/>
            <a:ext cx="2950210" cy="2950210"/>
          </a:xfrm>
          <a:prstGeom prst="ellipse">
            <a:avLst/>
          </a:prstGeom>
          <a:solidFill>
            <a:srgbClr val="6096E6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>
            <a:off x="4854575" y="2075180"/>
            <a:ext cx="2627630" cy="2627630"/>
          </a:xfrm>
          <a:prstGeom prst="ellipse">
            <a:avLst/>
          </a:prstGeom>
          <a:gradFill>
            <a:gsLst>
              <a:gs pos="100000">
                <a:srgbClr val="6096E6"/>
              </a:gs>
              <a:gs pos="0">
                <a:srgbClr val="6096E6">
                  <a:alpha val="80000"/>
                </a:srgbClr>
              </a:gs>
            </a:gsLst>
            <a:lin ang="5400000" scaled="0"/>
          </a:gradFill>
          <a:ln w="19050">
            <a:gradFill>
              <a:gsLst>
                <a:gs pos="0">
                  <a:srgbClr val="6096E6">
                    <a:lumMod val="20000"/>
                    <a:lumOff val="80000"/>
                  </a:srgbClr>
                </a:gs>
                <a:gs pos="68000">
                  <a:srgbClr val="6096E6">
                    <a:alpha val="0"/>
                  </a:srgbClr>
                </a:gs>
                <a:gs pos="37000">
                  <a:srgbClr val="6096E6">
                    <a:alpha val="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10"/>
            </p:custDataLst>
          </p:nvPr>
        </p:nvSpPr>
        <p:spPr>
          <a:xfrm>
            <a:off x="5096510" y="2317115"/>
            <a:ext cx="2143760" cy="2143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805305" y="1731645"/>
            <a:ext cx="304927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还原高清音质</a:t>
            </a:r>
          </a:p>
          <a:p>
            <a:pPr algn="ctr"/>
            <a:endParaRPr lang="zh-CN" altLang="en-US" sz="2400" spc="300">
              <a:solidFill>
                <a:srgbClr val="6096E6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燕尾形 4"/>
          <p:cNvSpPr/>
          <p:nvPr>
            <p:custDataLst>
              <p:tags r:id="rId12"/>
            </p:custDataLst>
          </p:nvPr>
        </p:nvSpPr>
        <p:spPr>
          <a:xfrm flipH="1">
            <a:off x="4271645" y="5026660"/>
            <a:ext cx="361251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6CA95">
                    <a:alpha val="47000"/>
                  </a:srgbClr>
                </a:gs>
                <a:gs pos="100000">
                  <a:srgbClr val="56CA9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4463415" y="5169535"/>
            <a:ext cx="340995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支持主流认证</a:t>
            </a: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8212455" y="1731645"/>
            <a:ext cx="18872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回声消除</a:t>
            </a:r>
            <a:r>
              <a:rPr lang="en-US" altLang="zh-CN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algn="l"/>
            <a:endParaRPr lang="zh-CN" altLang="en-US" sz="2400" spc="300">
              <a:solidFill>
                <a:srgbClr val="FFBA55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7" name="文本框 146"/>
          <p:cNvSpPr txBox="1"/>
          <p:nvPr>
            <p:custDataLst>
              <p:tags r:id="rId15"/>
            </p:custDataLst>
          </p:nvPr>
        </p:nvSpPr>
        <p:spPr>
          <a:xfrm>
            <a:off x="2001520" y="2245360"/>
            <a:ext cx="2582545" cy="885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高清音质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声场效果构建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支持声音随动</a:t>
            </a: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1838960" y="3408045"/>
            <a:ext cx="2200910" cy="471170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/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00B0F0"/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AI</a:t>
            </a:r>
            <a:r>
              <a:rPr lang="zh-CN" altLang="en-US" sz="2400" b="1">
                <a:solidFill>
                  <a:srgbClr val="00B0F0"/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远场拾音</a:t>
            </a:r>
          </a:p>
        </p:txBody>
      </p:sp>
      <p:sp>
        <p:nvSpPr>
          <p:cNvPr id="68" name="文本框 67"/>
          <p:cNvSpPr txBox="1"/>
          <p:nvPr>
            <p:custDataLst>
              <p:tags r:id="rId17"/>
            </p:custDataLst>
          </p:nvPr>
        </p:nvSpPr>
        <p:spPr>
          <a:xfrm>
            <a:off x="1981835" y="4156075"/>
            <a:ext cx="3300095" cy="1479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360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度远程拾音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无麦克风喇叭自拾音</a:t>
            </a:r>
          </a:p>
          <a:p>
            <a:pPr algn="l" fontAlgn="auto">
              <a:lnSpc>
                <a:spcPct val="90000"/>
              </a:lnSpc>
              <a:spcAft>
                <a:spcPts val="1000"/>
              </a:spcAft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全球专利芯片算法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8"/>
            </p:custDataLst>
          </p:nvPr>
        </p:nvSpPr>
        <p:spPr>
          <a:xfrm>
            <a:off x="4584065" y="5866765"/>
            <a:ext cx="3300095" cy="775970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腾讯会议认证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Teams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Zoom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Skype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r>
              <a:rPr lang="en-US" altLang="zh-CN" sz="5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</a:t>
            </a: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7454265" y="3430270"/>
            <a:ext cx="34874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spc="3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语音识别智能遥控</a:t>
            </a:r>
            <a:endParaRPr lang="zh-CN" altLang="en-US" sz="2400" b="1" spc="3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/>
            <a:endParaRPr lang="zh-CN" altLang="en-US" sz="2400" spc="300">
              <a:solidFill>
                <a:srgbClr val="F18870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>
          <a:xfrm>
            <a:off x="8435975" y="4154170"/>
            <a:ext cx="1887220" cy="108394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智能唤醒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智能远场交互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 fontAlgn="auto">
              <a:lnSpc>
                <a:spcPct val="130000"/>
              </a:lnSpc>
              <a:spcAft>
                <a:spcPts val="1000"/>
              </a:spcAft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7913370" y="2376170"/>
            <a:ext cx="2322195" cy="5797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业界高水平回声消除</a:t>
            </a:r>
            <a:endParaRPr lang="en-US" altLang="zh-CN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2028936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83555" y="2816860"/>
            <a:ext cx="1170305" cy="11703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九音麦克风阵列应用方案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1149350" y="2616835"/>
            <a:ext cx="2952750" cy="1174750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</a:t>
            </a:r>
            <a:endParaRPr lang="zh-CN" altLang="en-US" sz="9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171575" y="1731010"/>
            <a:ext cx="2936875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全内置麦克风阵列</a:t>
            </a:r>
          </a:p>
          <a:p>
            <a:pPr lvl="0" algn="l"/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（支持多达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路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MIC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26108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 flipH="1">
            <a:off x="512403" y="1888433"/>
            <a:ext cx="520076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27050" y="1906270"/>
            <a:ext cx="499110" cy="501650"/>
          </a:xfrm>
          <a:prstGeom prst="rect">
            <a:avLst/>
          </a:prstGeom>
        </p:spPr>
        <p:txBody>
          <a:bodyPr wrap="square" anchor="ctr">
            <a:normAutofit fontScale="87500" lnSpcReduction="20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8754110" y="2496185"/>
            <a:ext cx="2930525" cy="156019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采用世界级专利及独家算法，可利用现有喇叭进行拾音，无需增加麦克风，即可达到麦克风阵列拾音的同等效果。无需改造原有智慧屏模具，成本低，集成便利</a:t>
            </a:r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8603939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8060690" y="1906270"/>
            <a:ext cx="513715" cy="50165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en-US" altLang="zh-CN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10"/>
            </p:custDataLst>
          </p:nvPr>
        </p:nvSpPr>
        <p:spPr>
          <a:xfrm>
            <a:off x="4954270" y="1713865"/>
            <a:ext cx="2937510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外设配件</a:t>
            </a:r>
            <a:r>
              <a:rPr lang="en-US" altLang="zh-CN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麦克风阵列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（搭配摄像头模组）</a:t>
            </a:r>
          </a:p>
        </p:txBody>
      </p:sp>
      <p:sp>
        <p:nvSpPr>
          <p:cNvPr id="82" name="矩形 81"/>
          <p:cNvSpPr/>
          <p:nvPr>
            <p:custDataLst>
              <p:tags r:id="rId11"/>
            </p:custDataLst>
          </p:nvPr>
        </p:nvSpPr>
        <p:spPr>
          <a:xfrm>
            <a:off x="4820233" y="406605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12"/>
            </p:custDataLst>
          </p:nvPr>
        </p:nvSpPr>
        <p:spPr>
          <a:xfrm>
            <a:off x="4954270" y="2501265"/>
            <a:ext cx="2931160" cy="143192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度远程拾音回声消除，语音识别智能远场遥控，高清音频播放，声音识别配合摄像头实现声音随动，画面放大缩小功能</a:t>
            </a:r>
            <a:endParaRPr lang="zh-CN" altLang="en-US" sz="10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3"/>
            </p:custDataLst>
          </p:nvPr>
        </p:nvSpPr>
        <p:spPr>
          <a:xfrm flipH="1">
            <a:off x="42961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4296108" y="1937516"/>
            <a:ext cx="513841" cy="42104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kumimoji="1" lang="zh-CN" altLang="en-US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5"/>
            </p:custDataLst>
          </p:nvPr>
        </p:nvCxnSpPr>
        <p:spPr>
          <a:xfrm>
            <a:off x="4202122" y="2099856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cxnSp>
        <p:nvCxnSpPr>
          <p:cNvPr id="10" name="直接连接符 9"/>
          <p:cNvCxnSpPr/>
          <p:nvPr>
            <p:custDataLst>
              <p:tags r:id="rId16"/>
            </p:custDataLst>
          </p:nvPr>
        </p:nvCxnSpPr>
        <p:spPr>
          <a:xfrm>
            <a:off x="7989877" y="2123985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715" y="4122420"/>
            <a:ext cx="2526030" cy="1592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45485" y="5197475"/>
            <a:ext cx="300990" cy="290830"/>
          </a:xfrm>
          <a:prstGeom prst="rect">
            <a:avLst/>
          </a:prstGeom>
        </p:spPr>
      </p:pic>
      <p:pic>
        <p:nvPicPr>
          <p:cNvPr id="19" name="图片 18" descr="/private/var/folders/4l/w4q5nvpd1dz44mqc998fxlp80000gn/T/com.kingsoft.wpsoffice.mac/kaimatting/20230221234529/output_aiMatting_20230221234535.pngoutput_aiMatting_20230221234535"/>
          <p:cNvPicPr>
            <a:picLocks noChangeAspect="1"/>
          </p:cNvPicPr>
          <p:nvPr/>
        </p:nvPicPr>
        <p:blipFill>
          <a:blip r:embed="rId25">
            <a:clrChange>
              <a:clrFrom>
                <a:srgbClr val="AFD3DE">
                  <a:alpha val="100000"/>
                </a:srgbClr>
              </a:clrFrom>
              <a:clrTo>
                <a:srgbClr val="AFD3D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895" y="4145598"/>
            <a:ext cx="2479675" cy="1480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4280" y="4405630"/>
            <a:ext cx="2638425" cy="8585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8742680" y="1224915"/>
            <a:ext cx="3119120" cy="117475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 fontAlgn="auto"/>
            <a:r>
              <a:rPr lang="zh-CN" altLang="en-US" sz="2000" b="1" dirty="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全内置麦克风阵列</a:t>
            </a:r>
            <a:endParaRPr lang="zh-CN" altLang="en-US" sz="1400" b="1" dirty="0">
              <a:uFillTx/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lvl="0" algn="l" fontAlgn="auto"/>
            <a:r>
              <a:rPr lang="zh-CN" altLang="en-US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（无需麦克风</a:t>
            </a:r>
            <a:r>
              <a:rPr lang="en-US" altLang="zh-CN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喇叭拾音）</a:t>
            </a:r>
          </a:p>
        </p:txBody>
      </p:sp>
      <p:sp>
        <p:nvSpPr>
          <p:cNvPr id="5" name="矩形 4"/>
          <p:cNvSpPr/>
          <p:nvPr>
            <p:custDataLst>
              <p:tags r:id="rId18"/>
            </p:custDataLst>
          </p:nvPr>
        </p:nvSpPr>
        <p:spPr>
          <a:xfrm flipH="1">
            <a:off x="80934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19"/>
            </p:custDataLst>
          </p:nvPr>
        </p:nvSpPr>
        <p:spPr>
          <a:xfrm>
            <a:off x="8109283" y="1937516"/>
            <a:ext cx="513841" cy="42104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zh-CN" altLang="en-US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麦克风阵列应用（支持腾讯会议认证）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" y="1885315"/>
            <a:ext cx="8251190" cy="4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7740015" y="1802765"/>
            <a:ext cx="4286885" cy="236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sz="2400" b="1">
                <a:latin typeface="微软雅黑" charset="0"/>
                <a:ea typeface="微软雅黑" charset="0"/>
                <a:cs typeface="微软雅黑" charset="0"/>
              </a:rPr>
              <a:t>接口说明</a:t>
            </a:r>
          </a:p>
          <a:p>
            <a:pPr marL="0" indent="0" algn="l"/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2/4</a:t>
            </a:r>
            <a:r>
              <a:rPr lang="en-US" altLang="zh-CN" sz="2000" b="0">
                <a:latin typeface="微软雅黑" charset="0"/>
                <a:ea typeface="微软雅黑" charset="0"/>
                <a:cs typeface="微软雅黑" charset="0"/>
              </a:rPr>
              <a:t>/6/8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路数字麦克风输入</a:t>
            </a:r>
            <a:endParaRPr lang="en-US" sz="20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1路DAC输出音频数据</a:t>
            </a:r>
            <a:endParaRPr lang="en-US" sz="20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1路ADC回采输出信号</a:t>
            </a:r>
            <a:endParaRPr lang="en-US" sz="20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1路I2S Slaver传输音频数据</a:t>
            </a:r>
            <a:endParaRPr lang="en-US" sz="20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>
                <a:latin typeface="微软雅黑" charset="0"/>
                <a:ea typeface="微软雅黑" charset="0"/>
                <a:cs typeface="微软雅黑" charset="0"/>
              </a:rPr>
              <a:t>1路UART与主控芯片通讯</a:t>
            </a:r>
            <a:endParaRPr lang="zh-CN" altLang="en-US" sz="2000" b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麦克风阵列关键性能指标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010"/>
            <a:ext cx="3115310" cy="2205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8175" y="1487805"/>
            <a:ext cx="527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拾音距离：1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2米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3米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5米位置拾音，输出音量大小一致，10米内可以清晰拾音</a:t>
            </a: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4"/>
          <a:srcRect r="14201" b="-493"/>
          <a:stretch>
            <a:fillRect/>
          </a:stretch>
        </p:blipFill>
        <p:spPr>
          <a:xfrm>
            <a:off x="3115310" y="4652010"/>
            <a:ext cx="3237865" cy="22059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53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回声消除：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回声消除深度：-80dB(平均RMS)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3175" y="4652645"/>
            <a:ext cx="3523615" cy="2205355"/>
          </a:xfrm>
          <a:prstGeom prst="rect">
            <a:avLst/>
          </a:prstGeom>
          <a:noFill/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125" y="4673600"/>
            <a:ext cx="3590290" cy="2162175"/>
          </a:xfrm>
          <a:prstGeom prst="rect">
            <a:avLst/>
          </a:prstGeom>
        </p:spPr>
      </p:pic>
      <p:pic>
        <p:nvPicPr>
          <p:cNvPr id="3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460" y="4652010"/>
            <a:ext cx="3661410" cy="2205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175" y="2515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降噪深度：稳态噪声降噪深度-56dB(平均RMS)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3175" y="252666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降噪深度：非稳态噪声降噪深度-62dB(平均RMS)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8175" y="344868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去混响：混响抑制算法收敛时间&lt;1秒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53175" y="344868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去混响：混响抑制深度-46dB(平均RMS)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817410" y="1415228"/>
            <a:ext cx="5895306" cy="309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</a:t>
            </a: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≥56db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≥50dB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≤5%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≤8%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≤15dB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≤25dB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信回比提升：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≥40dB</a:t>
            </a: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信混比提升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ïṣlidè"/>
          <p:cNvSpPr/>
          <p:nvPr/>
        </p:nvSpPr>
        <p:spPr bwMode="auto">
          <a:xfrm>
            <a:off x="838200" y="3765550"/>
            <a:ext cx="6055360" cy="288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&gt;35db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&gt;30db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噪声收敛时间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&lt;200ms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为分别在混响值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&lt;0.6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&gt;0.8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1/3/5/8/10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米距离下信噪比提升效果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结合Mask神经网络的算法，具有更好的鲁棒性、拾音效果更远，声音更清晰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85" y="1415415"/>
            <a:ext cx="4752975" cy="2259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10" y="3942080"/>
            <a:ext cx="4445000" cy="2378710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麦克风阵列算法指标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b1a694cd60bf4b0ea57d596322157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e0be5fdbe44806b5911200030daf6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28073_5*l_i*1_3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73_5*l_h_a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073_5*l_h_i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073_5*l_h_a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073_5*l_h_a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073_5*l_h_f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73_5*l_h_a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073_5*l_h_f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073_5*l_h_f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8073_5*l_h_a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9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c94b707ad8a24964b1f715f15a478ef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a2a14b488442b2b546445c7822081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073_5*l_h_f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073_5*l_h_f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1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792_2*l_h_a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1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1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3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3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4a493cd5e1344509d7f04d4ccd8efb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792_2*l_h_a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2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792_2*l_h_f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2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1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792_2*l_h_a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cceadf7c48441889de5541af4fb7f8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e70d7c-b732-48b7-93f2-881f8d0544de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b3d326a935c34922aa7357e705e7e09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4faff3a27484f67aa376e51eafea9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30fd1e339224fd397590f46f264660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ee47f57bc44c3c9fb391bc92225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bb697a2d5c84c358878ad9d4551c40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e0bebb93c4634bcba2a51c519da6e61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  <p:tag name="KSO_WM_SLIDE_BACKGROUND_TYPE" val="gener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8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  <p:tag name="KSO_WM_SLIDE_BACKGROUND_TYPE" val="gener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b48cfcc05e54ec49d8d7594db2656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9e1804ba8246d59892209e3120b88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875c4a378974e8a9c03b311cca3b6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01fa2d37a4f26a9eb37d2e918d832"/>
  <p:tag name="KSO_WM_SLIDE_BACKGROUND_TYPE" val="fram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db98a14094a4bfa922bdf4442ec84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9e6acd716a47c7bf655edea7762580"/>
  <p:tag name="KSO_WM_SLIDE_BACKGROUND_TYPE" val="fram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ae110be3bbe3410987c66925e1bb4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44fcef155144cbb87d3285bad824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16d11f6d0914b75ba8ac4d25429b9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ccc6a1b5d64345a8f92ba7f1284bcb"/>
  <p:tag name="KSO_WM_SLIDE_BACKGROUND_TYPE" val="left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e6aab6ce2aeb483c84311e46abee6f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b0d20934944548a61f9891c3c645bb"/>
  <p:tag name="KSO_WM_SLIDE_BACKGROUND_TYPE" val="leftRigh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69e189300d5748e69141b80ed83bf1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ea1904131f4ba3b69d3d290bdf4c3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9406db9974ae431bb306e1021c73b17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d3d7b34c204fe7a88593c4d82c044a"/>
  <p:tag name="KSO_WM_SLIDE_BACKGROUND_TYPE" val="topBot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ab1714e1842443b95fc69b694855f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3b798b7f0045929ad0c88a96eaf1b9"/>
  <p:tag name="KSO_WM_SLIDE_BACKGROUND_TYPE" val="topBot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e6c6acb997624a59a750d00dd0cd5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b07f8fc8484f74bf08f86b12219484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c3cd856a9d534a61b5db62ef1dd4ec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eea1b7105941f9a0461f861c8b81d1"/>
  <p:tag name="KSO_WM_SLIDE_BACKGROUND_TYPE" val="bottomTo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2dc83e938594a479cf0b334103265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61a31d8c8546f8b5036e4e71d7731c"/>
  <p:tag name="KSO_WM_SLIDE_BACKGROUND_TYPE" val="bottomTo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fd48dc73878e4c6ea85bf5ab21551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0c7e231d744ac29ce5699767ac81ed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8592b131cb004b218a07b688712022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6e8c29213264c18828c095930910b96"/>
  <p:tag name="KSO_WM_SLIDE_BACKGROUND_TYPE" val="navigati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4349f0c49d446d3aaf48e5bf3d008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93d95c2f76476189f6655b695eafed"/>
  <p:tag name="KSO_WM_SLIDE_BACKGROUND_TYPE" val="navigati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12748711c9c4345a6a7c1faa78f87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9a0636b82f4a3a8c5360c88ad628c6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13b311811c3c4c8c84836c7e891a6ff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042dcaff7845eab4733c1bfcf15728"/>
  <p:tag name="KSO_WM_SLIDE_BACKGROUND_TYPE" val="bel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0dd444b87c44473082c9da538e7b4f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40ae6541a234488baca35cd0c69afa0"/>
  <p:tag name="KSO_WM_SLIDE_BACKGROUND_TYPE" val="bel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d9bdc33241af43c98576abe31f0d643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3fe6f014647451a94c5dbccbf9bf4e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73_5*l_h_i*1_2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73_5*l_h_i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73_5*l_h_i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073_5*l_h_i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8073_5*l_h_i*1_5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073_5*l_h_i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8073_5*l_i*1_1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28073_5*l_i*1_2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EEF0F1"/>
      </a:dk2>
      <a:lt2>
        <a:srgbClr val="FFFFFF"/>
      </a:lt2>
      <a:accent1>
        <a:srgbClr val="7EA4B7"/>
      </a:accent1>
      <a:accent2>
        <a:srgbClr val="75A39D"/>
      </a:accent2>
      <a:accent3>
        <a:srgbClr val="829D80"/>
      </a:accent3>
      <a:accent4>
        <a:srgbClr val="9C9170"/>
      </a:accent4>
      <a:accent5>
        <a:srgbClr val="B38472"/>
      </a:accent5>
      <a:accent6>
        <a:srgbClr val="B67D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1681</Words>
  <Application>Microsoft Office PowerPoint</Application>
  <PresentationFormat>宽屏</PresentationFormat>
  <Paragraphs>239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Helvetica Neue</vt:lpstr>
      <vt:lpstr>Times New Roman Regular</vt:lpstr>
      <vt:lpstr>等线</vt:lpstr>
      <vt:lpstr>等线 Light</vt:lpstr>
      <vt:lpstr>思源黑体 CN Bold</vt:lpstr>
      <vt:lpstr>思源黑体 CN Light</vt:lpstr>
      <vt:lpstr>思源黑体 CN Regular</vt:lpstr>
      <vt:lpstr>微软</vt:lpstr>
      <vt:lpstr>微软雅黑</vt:lpstr>
      <vt:lpstr>Arial</vt:lpstr>
      <vt:lpstr>Calibri</vt:lpstr>
      <vt:lpstr>Impact</vt:lpstr>
      <vt:lpstr>Times</vt:lpstr>
      <vt:lpstr>Wingdings</vt:lpstr>
      <vt:lpstr>3_Office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Bai Rong</cp:lastModifiedBy>
  <cp:revision>249</cp:revision>
  <dcterms:created xsi:type="dcterms:W3CDTF">2023-02-27T10:09:48Z</dcterms:created>
  <dcterms:modified xsi:type="dcterms:W3CDTF">2023-03-02T10:15:35Z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234D462E079BCC52A468FC638E6A6CE8_43</vt:lpwstr>
  </property>
</Properties>
</file>